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8" r:id="rId3"/>
    <p:sldId id="256" r:id="rId4"/>
    <p:sldId id="259" r:id="rId5"/>
    <p:sldId id="260" r:id="rId6"/>
    <p:sldId id="261" r:id="rId7"/>
    <p:sldId id="262" r:id="rId8"/>
    <p:sldId id="263" r:id="rId9"/>
    <p:sldId id="416" r:id="rId11"/>
    <p:sldId id="264" r:id="rId12"/>
    <p:sldId id="266" r:id="rId13"/>
    <p:sldId id="265" r:id="rId14"/>
    <p:sldId id="267" r:id="rId15"/>
    <p:sldId id="268" r:id="rId16"/>
    <p:sldId id="338" r:id="rId17"/>
    <p:sldId id="432" r:id="rId18"/>
    <p:sldId id="269" r:id="rId19"/>
    <p:sldId id="433" r:id="rId20"/>
    <p:sldId id="270" r:id="rId21"/>
    <p:sldId id="271" r:id="rId22"/>
    <p:sldId id="434" r:id="rId23"/>
    <p:sldId id="272" r:id="rId24"/>
    <p:sldId id="273" r:id="rId25"/>
    <p:sldId id="274" r:id="rId26"/>
    <p:sldId id="346" r:id="rId2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5089"/>
  </p:normalViewPr>
  <p:slideViewPr>
    <p:cSldViewPr snapToGrid="0">
      <p:cViewPr varScale="1">
        <p:scale>
          <a:sx n="47" d="100"/>
          <a:sy n="47" d="100"/>
        </p:scale>
        <p:origin x="13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1865" y="1431824"/>
            <a:ext cx="5154567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再谈</a:t>
            </a:r>
            <a:r>
              <a:rPr lang="en-US" altLang="zh-CN" dirty="0" smtClean="0">
                <a:solidFill>
                  <a:schemeClr val="bg1"/>
                </a:solidFill>
              </a:rPr>
              <a:t>SRC</a:t>
            </a:r>
            <a:r>
              <a:rPr lang="zh-CN" altLang="en-US" dirty="0" smtClean="0">
                <a:solidFill>
                  <a:schemeClr val="bg1"/>
                </a:solidFill>
              </a:rPr>
              <a:t>漏洞挖掘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pPr algn="r"/>
            <a:endParaRPr lang="zh-CN" altLang="en-US" dirty="0">
              <a:solidFill>
                <a:schemeClr val="bg1"/>
              </a:solidFill>
            </a:endParaRPr>
          </a:p>
          <a:p>
            <a:pPr algn="r"/>
            <a:endParaRPr lang="zh-CN" altLang="en-US" dirty="0">
              <a:solidFill>
                <a:schemeClr val="bg1"/>
              </a:solidFill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</a:rPr>
              <a:t>演讲嘉宾：</a:t>
            </a:r>
            <a:r>
              <a:rPr lang="en-US" altLang="zh-CN" dirty="0" err="1" smtClean="0">
                <a:solidFill>
                  <a:schemeClr val="bg1"/>
                </a:solidFill>
              </a:rPr>
              <a:t>ice</a:t>
            </a:r>
            <a:endParaRPr lang="en-US" altLang="zh-CN" dirty="0" err="1" smtClean="0">
              <a:solidFill>
                <a:schemeClr val="bg1"/>
              </a:solidFill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</a:rPr>
              <a:t>某创业公司渗透测试工程师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2.1.1</a:t>
            </a:r>
            <a:r>
              <a:rPr lang="zh-CN" altLang="en-US" sz="3000" dirty="0">
                <a:solidFill>
                  <a:schemeClr val="bg1"/>
                </a:solidFill>
              </a:rPr>
              <a:t>、众测</a:t>
            </a:r>
            <a:endParaRPr lang="zh-CN" altLang="en-US" sz="30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  <p:pic>
        <p:nvPicPr>
          <p:cNvPr id="15" name="图片占位符 14" descr="C:\Users\Wolf\Desktop\F432114386C7316812238F586C81B2EB.pngF432114386C7316812238F586C81B2EB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>
          <a:xfrm>
            <a:off x="409784" y="2975877"/>
            <a:ext cx="2306955" cy="906881"/>
          </a:xfrm>
        </p:spPr>
      </p:pic>
      <p:pic>
        <p:nvPicPr>
          <p:cNvPr id="16" name="图片占位符 1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62" y="2946383"/>
            <a:ext cx="2908261" cy="935826"/>
          </a:xfrm>
          <a:custGeom>
            <a:avLst/>
            <a:gdLst>
              <a:gd name="connsiteX0" fmla="*/ 0 w 2908261"/>
              <a:gd name="connsiteY0" fmla="*/ 0 h 2015039"/>
              <a:gd name="connsiteX1" fmla="*/ 2908261 w 2908261"/>
              <a:gd name="connsiteY1" fmla="*/ 0 h 2015039"/>
              <a:gd name="connsiteX2" fmla="*/ 2908261 w 2908261"/>
              <a:gd name="connsiteY2" fmla="*/ 2015039 h 2015039"/>
              <a:gd name="connsiteX3" fmla="*/ 0 w 2908261"/>
              <a:gd name="connsiteY3" fmla="*/ 2015039 h 20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261" h="2015039">
                <a:moveTo>
                  <a:pt x="0" y="0"/>
                </a:moveTo>
                <a:lnTo>
                  <a:pt x="2908261" y="0"/>
                </a:lnTo>
                <a:lnTo>
                  <a:pt x="2908261" y="2015039"/>
                </a:lnTo>
                <a:lnTo>
                  <a:pt x="0" y="2015039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0" y="2946400"/>
            <a:ext cx="3194050" cy="931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2.1.1</a:t>
            </a:r>
            <a:r>
              <a:rPr lang="zh-CN" altLang="en-US" sz="3000" dirty="0">
                <a:solidFill>
                  <a:schemeClr val="bg1"/>
                </a:solidFill>
              </a:rPr>
              <a:t>、逻辑漏洞</a:t>
            </a:r>
            <a:endParaRPr lang="zh-CN" altLang="en-US" sz="30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  <p:pic>
        <p:nvPicPr>
          <p:cNvPr id="17" name="图片 16" descr="C:\Users\fff\Desktop\yangben\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13485" y="2292191"/>
            <a:ext cx="6270784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2.2</a:t>
            </a:r>
            <a:r>
              <a:rPr lang="zh-CN" altLang="en-US" sz="3000">
                <a:solidFill>
                  <a:schemeClr val="bg1"/>
                </a:solidFill>
              </a:rPr>
              <a:t>、资产搜集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2" name="图片 1" descr="957813A48EE54525BB1A422000BB20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668" y="1767364"/>
            <a:ext cx="2316004" cy="39762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0120" y="3457575"/>
            <a:ext cx="1325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国内分公司，备案，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src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公告也涉及到资产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8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767364"/>
            <a:ext cx="2587466" cy="396287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8664" y="1419225"/>
            <a:ext cx="7813358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2.2.1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lang="zh-CN" altLang="en-US" sz="3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跟踪最新业务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163604"/>
            <a:ext cx="3970496" cy="2697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23" y="2163604"/>
            <a:ext cx="3225641" cy="24093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885" y="5451475"/>
            <a:ext cx="350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tips: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关注企业新闻，微信。</a:t>
            </a:r>
            <a:endParaRPr lang="en-US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2.3</a:t>
            </a:r>
            <a:r>
              <a:rPr lang="zh-CN" altLang="en-US" sz="3000">
                <a:solidFill>
                  <a:schemeClr val="bg1"/>
                </a:solidFill>
              </a:rPr>
              <a:t>、白帽子漏洞分析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8" y="2425065"/>
            <a:ext cx="5064443" cy="3209925"/>
          </a:xfrm>
          <a:prstGeom prst="rect">
            <a:avLst/>
          </a:prstGeom>
        </p:spPr>
      </p:pic>
      <p:pic>
        <p:nvPicPr>
          <p:cNvPr id="5" name="图片 4" descr="TIM截图20171027124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76" y="1751648"/>
            <a:ext cx="2975610" cy="388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2.3</a:t>
            </a:r>
            <a:r>
              <a:rPr lang="zh-CN" altLang="en-US" sz="3000">
                <a:solidFill>
                  <a:schemeClr val="bg1"/>
                </a:solidFill>
              </a:rPr>
              <a:t>、白帽子漏洞分析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059" y="2078831"/>
            <a:ext cx="5155883" cy="3687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26369"/>
            <a:ext cx="78133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2.4</a:t>
            </a:r>
            <a:r>
              <a:rPr lang="zh-CN" altLang="en-US" sz="3000" dirty="0">
                <a:solidFill>
                  <a:schemeClr val="bg1"/>
                </a:solidFill>
              </a:rPr>
              <a:t>、业务威胁情报</a:t>
            </a:r>
            <a:endParaRPr lang="zh-CN" altLang="en-US" sz="30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199" y="2596515"/>
            <a:ext cx="3883343" cy="1425893"/>
          </a:xfrm>
          <a:prstGeom prst="rect">
            <a:avLst/>
          </a:prstGeom>
        </p:spPr>
      </p:pic>
      <p:pic>
        <p:nvPicPr>
          <p:cNvPr id="5" name="图片 4" descr="111655ss6d0wj60bq00c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968341"/>
            <a:ext cx="4285774" cy="3471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26369"/>
            <a:ext cx="78133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2.4</a:t>
            </a:r>
            <a:r>
              <a:rPr lang="zh-CN" altLang="en-US" sz="3000" dirty="0">
                <a:solidFill>
                  <a:schemeClr val="bg1"/>
                </a:solidFill>
              </a:rPr>
              <a:t>、漏洞威胁情报</a:t>
            </a:r>
            <a:r>
              <a:rPr lang="en-US" altLang="zh-CN" sz="3000" dirty="0">
                <a:solidFill>
                  <a:schemeClr val="bg1"/>
                </a:solidFill>
              </a:rPr>
              <a:t>/</a:t>
            </a:r>
            <a:r>
              <a:rPr lang="zh-CN" altLang="en-US" sz="3000" dirty="0">
                <a:solidFill>
                  <a:schemeClr val="bg1"/>
                </a:solidFill>
              </a:rPr>
              <a:t>威胁情报平台</a:t>
            </a:r>
            <a:endParaRPr lang="zh-CN" altLang="en-US" sz="30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  <p:pic>
        <p:nvPicPr>
          <p:cNvPr id="2" name="图片 1" descr="C:\Users\fff\Desktop\yangben\图片4.png图片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1944" y="2323148"/>
            <a:ext cx="4058603" cy="2668429"/>
          </a:xfrm>
          <a:prstGeom prst="rect">
            <a:avLst/>
          </a:prstGeom>
        </p:spPr>
      </p:pic>
      <p:pic>
        <p:nvPicPr>
          <p:cNvPr id="3" name="图片 2" descr="TIM截图20171029143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546" y="2323148"/>
            <a:ext cx="4366736" cy="2668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2.5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lang="en-US" altLang="zh-CN" sz="3000">
                <a:solidFill>
                  <a:schemeClr val="bg1"/>
                </a:solidFill>
              </a:rPr>
              <a:t>APP</a:t>
            </a:r>
            <a:r>
              <a:rPr lang="zh-CN" altLang="en-US" sz="3000">
                <a:solidFill>
                  <a:schemeClr val="bg1"/>
                </a:solidFill>
              </a:rPr>
              <a:t>漏洞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763" y="2355533"/>
            <a:ext cx="3338513" cy="2749391"/>
          </a:xfrm>
          <a:prstGeom prst="rect">
            <a:avLst/>
          </a:prstGeom>
        </p:spPr>
      </p:pic>
      <p:pic>
        <p:nvPicPr>
          <p:cNvPr id="3" name="图片 2" descr="attachm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58390"/>
            <a:ext cx="4127183" cy="27465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6215" y="5639435"/>
            <a:ext cx="2132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app</a:t>
            </a:r>
            <a:r>
              <a:rPr lang="zh-CN" altLang="en-US">
                <a:solidFill>
                  <a:schemeClr val="bg1"/>
                </a:solidFill>
              </a:rPr>
              <a:t>里的子域，接口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2.6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lang="en-US" altLang="zh-CN" sz="3000">
                <a:solidFill>
                  <a:schemeClr val="bg1"/>
                </a:solidFill>
              </a:rPr>
              <a:t>c/s</a:t>
            </a:r>
            <a:r>
              <a:rPr lang="zh-CN" altLang="en-US" sz="3000">
                <a:solidFill>
                  <a:schemeClr val="bg1"/>
                </a:solidFill>
              </a:rPr>
              <a:t>架构挖掘</a:t>
            </a:r>
            <a:r>
              <a:rPr lang="en-US" altLang="zh-CN" sz="3000">
                <a:solidFill>
                  <a:schemeClr val="bg1"/>
                </a:solidFill>
              </a:rPr>
              <a:t>/lot</a:t>
            </a:r>
            <a:r>
              <a:rPr lang="zh-CN" altLang="en-US" sz="3000">
                <a:solidFill>
                  <a:schemeClr val="bg1"/>
                </a:solidFill>
              </a:rPr>
              <a:t>硬件漏洞挖掘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2" name="图片 1" descr="86B3BBBC9D8DC5EF35333B25AC8377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11" y="2076450"/>
            <a:ext cx="4479608" cy="3724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076450"/>
            <a:ext cx="4097655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简单</a:t>
            </a:r>
            <a:r>
              <a:rPr lang="en-US" altLang="zh-CN">
                <a:solidFill>
                  <a:schemeClr val="bg1"/>
                </a:solidFill>
              </a:rPr>
              <a:t>VS</a:t>
            </a:r>
            <a:r>
              <a:rPr lang="zh-CN" altLang="en-US">
                <a:solidFill>
                  <a:schemeClr val="bg1"/>
                </a:solidFill>
              </a:rPr>
              <a:t>复杂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063" y="1132046"/>
            <a:ext cx="324326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1.SRC</a:t>
            </a:r>
            <a:r>
              <a:rPr lang="zh-CN" altLang="en-US" sz="3000">
                <a:solidFill>
                  <a:schemeClr val="bg1"/>
                </a:solidFill>
              </a:rPr>
              <a:t>厂商知多少</a:t>
            </a:r>
            <a:endParaRPr lang="zh-CN" altLang="en-US" sz="3000">
              <a:solidFill>
                <a:schemeClr val="bg1"/>
              </a:solidFill>
            </a:endParaRPr>
          </a:p>
        </p:txBody>
      </p:sp>
      <p:pic>
        <p:nvPicPr>
          <p:cNvPr id="3" name="图片 2" descr="8eaa1bd26ccf500cd4e684e50bbf26b6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8" y="2043113"/>
            <a:ext cx="2924175" cy="3416618"/>
          </a:xfrm>
          <a:prstGeom prst="rect">
            <a:avLst/>
          </a:prstGeom>
        </p:spPr>
      </p:pic>
      <p:pic>
        <p:nvPicPr>
          <p:cNvPr id="4" name="图片 3" descr="17a7d0c29ffa9f02dbe3f20fc9508fe9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3" y="2043113"/>
            <a:ext cx="2725579" cy="3416141"/>
          </a:xfrm>
          <a:prstGeom prst="rect">
            <a:avLst/>
          </a:prstGeom>
        </p:spPr>
      </p:pic>
      <p:pic>
        <p:nvPicPr>
          <p:cNvPr id="6" name="图片 5" descr="119bcddbfecafb3288efed719e8197a5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16" y="2043589"/>
            <a:ext cx="2930843" cy="3415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2.7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lang="en-US" altLang="zh-CN" sz="3000">
                <a:solidFill>
                  <a:schemeClr val="bg1"/>
                </a:solidFill>
              </a:rPr>
              <a:t>hacker0ne</a:t>
            </a:r>
            <a:r>
              <a:rPr lang="zh-CN" altLang="en-US" sz="3000">
                <a:solidFill>
                  <a:schemeClr val="bg1"/>
                </a:solidFill>
              </a:rPr>
              <a:t>和</a:t>
            </a:r>
            <a:r>
              <a:rPr lang="en-US" altLang="zh-CN" sz="3000">
                <a:solidFill>
                  <a:schemeClr val="bg1"/>
                </a:solidFill>
              </a:rPr>
              <a:t>twitter</a:t>
            </a:r>
            <a:endParaRPr lang="en-US" altLang="zh-CN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3" name="图片 2" descr="C:\Users\fff\Desktop\yangben\图片6.png图片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9556" y="2308146"/>
            <a:ext cx="4646771" cy="28660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419225"/>
            <a:ext cx="2462213" cy="43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3</a:t>
            </a:r>
            <a:r>
              <a:rPr lang="zh-CN" altLang="en-US" sz="3000">
                <a:solidFill>
                  <a:schemeClr val="bg1"/>
                </a:solidFill>
              </a:rPr>
              <a:t>、某</a:t>
            </a:r>
            <a:r>
              <a:rPr lang="en-US" altLang="zh-CN" sz="3000">
                <a:solidFill>
                  <a:schemeClr val="bg1"/>
                </a:solidFill>
              </a:rPr>
              <a:t>src</a:t>
            </a:r>
            <a:r>
              <a:rPr lang="zh-CN" altLang="en-US" sz="3000">
                <a:solidFill>
                  <a:schemeClr val="bg1"/>
                </a:solidFill>
              </a:rPr>
              <a:t>案例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6433" y="2751296"/>
            <a:ext cx="239601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从上线，先看公告，看范围，常规测试，发现一堆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xss,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和敏感信息泄露，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crlf</a:t>
            </a:r>
            <a:endParaRPr lang="zh-CN" altLang="en-US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然后陆续发现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泄露，然后服务器任意文件读取，</a:t>
            </a:r>
            <a:endParaRPr lang="zh-CN" altLang="en-US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622e3491c39e46a6a46280f3de12ec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457450"/>
            <a:ext cx="4761865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  <a:sym typeface="+mn-ea"/>
              </a:rPr>
              <a:t>3.1.1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、深入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1570" y="2576195"/>
            <a:ext cx="1644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寻找</a:t>
            </a:r>
            <a:r>
              <a:rPr lang="zh-CN" altLang="en-US">
                <a:solidFill>
                  <a:schemeClr val="bg1"/>
                </a:solidFill>
              </a:rPr>
              <a:t>微信公众号，挖售后平台，客服系统，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然后去找国际站点，发现</a:t>
            </a:r>
            <a:r>
              <a:rPr lang="en-US" altLang="zh-CN">
                <a:solidFill>
                  <a:schemeClr val="bg1"/>
                </a:solidFill>
              </a:rPr>
              <a:t>phpmyadmin</a:t>
            </a:r>
            <a:r>
              <a:rPr lang="zh-CN" altLang="en-US">
                <a:solidFill>
                  <a:schemeClr val="bg1"/>
                </a:solidFill>
              </a:rPr>
              <a:t>安全问题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然后总部到分部</a:t>
            </a:r>
            <a:r>
              <a:rPr lang="en-US" altLang="zh-CN">
                <a:solidFill>
                  <a:schemeClr val="bg1"/>
                </a:solidFill>
              </a:rPr>
              <a:t>vpn,</a:t>
            </a:r>
            <a:r>
              <a:rPr lang="zh-CN" altLang="en-US">
                <a:solidFill>
                  <a:schemeClr val="bg1"/>
                </a:solidFill>
              </a:rPr>
              <a:t>测试每个分部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app,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622e3491c39e46a6a46280f3de12ec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457450"/>
            <a:ext cx="4761865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3.1.2</a:t>
            </a:r>
            <a:r>
              <a:rPr lang="zh-CN" altLang="en-US" sz="3000">
                <a:solidFill>
                  <a:schemeClr val="bg1"/>
                </a:solidFill>
              </a:rPr>
              <a:t>、热点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1279" y="3135630"/>
            <a:ext cx="1824514" cy="1960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kern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新的公告有新的资产，跟踪新的资产的</a:t>
            </a:r>
            <a:r>
              <a:rPr lang="zh-CN" altLang="en-US" kern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漏洞</a:t>
            </a:r>
            <a:endParaRPr lang="zh-CN" altLang="en-US" kern="1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kern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然后结合当时的热点漏洞，测了一波</a:t>
            </a:r>
            <a:r>
              <a:rPr lang="en-US" altLang="zh-CN" kern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st2</a:t>
            </a:r>
            <a:endParaRPr lang="en-US" altLang="zh-CN" kern="1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1350" kern="1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 descr="622e3491c39e46a6a46280f3de12ec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457450"/>
            <a:ext cx="4761865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8664" y="1426369"/>
            <a:ext cx="7813358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00">
              <a:solidFill>
                <a:schemeClr val="bg1"/>
              </a:solidFill>
              <a:sym typeface="+mn-ea"/>
            </a:endParaRPr>
          </a:p>
          <a:p>
            <a:endParaRPr lang="zh-CN" altLang="en-US" sz="2100">
              <a:solidFill>
                <a:schemeClr val="bg1"/>
              </a:solidFill>
              <a:sym typeface="+mn-ea"/>
            </a:endParaRPr>
          </a:p>
          <a:p>
            <a:endParaRPr lang="zh-CN" altLang="en-US" sz="2100">
              <a:solidFill>
                <a:schemeClr val="bg1"/>
              </a:solidFill>
              <a:sym typeface="+mn-ea"/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15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3611" y="2767965"/>
            <a:ext cx="484346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</a:rPr>
              <a:t>谢谢！</a:t>
            </a:r>
            <a:endParaRPr lang="zh-CN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226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  <a:sym typeface="+mn-ea"/>
              </a:rPr>
              <a:t>1.1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、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基本要点</a:t>
            </a:r>
            <a:r>
              <a:rPr kumimoji="1" lang="en-US" altLang="zh-CN" sz="30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看公告，看奖励，看要求）</a:t>
            </a:r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3000">
                <a:solidFill>
                  <a:schemeClr val="bg1"/>
                </a:solidFill>
                <a:sym typeface="+mn-ea"/>
              </a:rPr>
              <a:t>微信公众号关注一波（活动信息）</a:t>
            </a:r>
            <a:endParaRPr lang="zh-CN" altLang="en-US" sz="3000">
              <a:solidFill>
                <a:schemeClr val="bg1"/>
              </a:solidFill>
            </a:endParaRPr>
          </a:p>
          <a:p>
            <a:r>
              <a:rPr lang="en-US" altLang="zh-CN" sz="3000">
                <a:solidFill>
                  <a:schemeClr val="bg1"/>
                </a:solidFill>
                <a:sym typeface="+mn-ea"/>
              </a:rPr>
              <a:t>xxsrc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微信群加一波（交流技巧）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endParaRPr lang="zh-CN" altLang="en-US" sz="30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  <a:sym typeface="+mn-ea"/>
              </a:rPr>
              <a:t>数据包抓取工具</a:t>
            </a:r>
            <a:r>
              <a:rPr lang="zh-CN" altLang="en-US" sz="2100">
                <a:solidFill>
                  <a:schemeClr val="bg1"/>
                </a:solidFill>
              </a:rPr>
              <a:t>（</a:t>
            </a:r>
            <a:r>
              <a:rPr lang="zh-CN" altLang="en-US" sz="2100">
                <a:solidFill>
                  <a:schemeClr val="bg1"/>
                </a:solidFill>
                <a:sym typeface="+mn-ea"/>
              </a:rPr>
              <a:t>Burpsuit、</a:t>
            </a:r>
            <a:r>
              <a:rPr lang="en-US" altLang="zh-CN" sz="2100">
                <a:solidFill>
                  <a:schemeClr val="bg1"/>
                </a:solidFill>
                <a:sym typeface="+mn-ea"/>
              </a:rPr>
              <a:t>fiddler</a:t>
            </a:r>
            <a:r>
              <a:rPr lang="zh-CN" altLang="en-US" sz="2100">
                <a:solidFill>
                  <a:schemeClr val="bg1"/>
                </a:solidFill>
                <a:sym typeface="+mn-ea"/>
              </a:rPr>
              <a:t>等</a:t>
            </a:r>
            <a:r>
              <a:rPr lang="zh-CN" altLang="en-US" sz="2100">
                <a:solidFill>
                  <a:schemeClr val="bg1"/>
                </a:solidFill>
              </a:rPr>
              <a:t>）</a:t>
            </a:r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3" name="图片 2" descr="TIM截图201710252213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843689"/>
            <a:ext cx="4309110" cy="2015490"/>
          </a:xfrm>
          <a:prstGeom prst="rect">
            <a:avLst/>
          </a:prstGeom>
        </p:spPr>
      </p:pic>
      <p:pic>
        <p:nvPicPr>
          <p:cNvPr id="2" name="图片 1" descr="TIM截图20171025221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0" y="2843213"/>
            <a:ext cx="2027396" cy="2015966"/>
          </a:xfrm>
          <a:prstGeom prst="rect">
            <a:avLst/>
          </a:prstGeom>
        </p:spPr>
      </p:pic>
      <p:pic>
        <p:nvPicPr>
          <p:cNvPr id="6" name="图片占位符 5" descr="TIM截图20171025221607"/>
          <p:cNvPicPr>
            <a:picLocks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31520" y="4859179"/>
            <a:ext cx="6336983" cy="1093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sym typeface="+mn-ea"/>
              </a:rPr>
              <a:t>1.2</a:t>
            </a:r>
            <a:r>
              <a:rPr lang="zh-CN" altLang="en-US" sz="3000" dirty="0">
                <a:solidFill>
                  <a:schemeClr val="bg1"/>
                </a:solidFill>
                <a:sym typeface="+mn-ea"/>
              </a:rPr>
              <a:t>、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基本要素</a:t>
            </a:r>
            <a:r>
              <a:rPr kumimoji="1" lang="en-US" altLang="zh-CN" sz="30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看漏洞类型，找实例学习）</a:t>
            </a:r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  <p:pic>
        <p:nvPicPr>
          <p:cNvPr id="5" name="图片 4" descr="C:\Users\fff\Desktop\yangben\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539" y="1969770"/>
            <a:ext cx="2724626" cy="3621405"/>
          </a:xfrm>
          <a:prstGeom prst="rect">
            <a:avLst/>
          </a:prstGeom>
        </p:spPr>
      </p:pic>
      <p:pic>
        <p:nvPicPr>
          <p:cNvPr id="8" name="图片 7" descr="TIM截图20171025222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03" y="1969770"/>
            <a:ext cx="4692491" cy="362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1.2.1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基本要素</a:t>
            </a:r>
            <a:r>
              <a:rPr kumimoji="1" lang="en-US" altLang="zh-CN" sz="30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看漏洞类型，看经验）</a:t>
            </a:r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3" name="图片 2" descr="TIM截图201710271217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0636" y="2326005"/>
            <a:ext cx="3454241" cy="3595688"/>
          </a:xfrm>
          <a:prstGeom prst="rect">
            <a:avLst/>
          </a:prstGeom>
        </p:spPr>
      </p:pic>
      <p:pic>
        <p:nvPicPr>
          <p:cNvPr id="2" name="图片 1" descr="TIM截图20171027203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326005"/>
            <a:ext cx="4807744" cy="3421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79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1.2.2</a:t>
            </a:r>
            <a:r>
              <a:rPr lang="zh-CN" altLang="en-US" sz="3000">
                <a:solidFill>
                  <a:schemeClr val="bg1"/>
                </a:solidFill>
              </a:rPr>
              <a:t>、</a:t>
            </a:r>
            <a:r>
              <a:rPr kumimoji="1" lang="zh-CN" altLang="en-US" sz="3000" dirty="0">
                <a:solidFill>
                  <a:schemeClr val="bg1"/>
                </a:solidFill>
                <a:sym typeface="+mn-ea"/>
              </a:rPr>
              <a:t>多提交才知道什么漏洞收还是不收</a:t>
            </a:r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endParaRPr kumimoji="1" lang="zh-CN" altLang="en-US" sz="3000" dirty="0">
              <a:solidFill>
                <a:schemeClr val="bg1"/>
              </a:solidFill>
              <a:sym typeface="+mn-ea"/>
            </a:endParaRPr>
          </a:p>
          <a:p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4358" y="3650456"/>
            <a:ext cx="2847499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00">
              <a:solidFill>
                <a:schemeClr val="bg1"/>
              </a:solidFill>
              <a:sym typeface="+mn-ea"/>
            </a:endParaRPr>
          </a:p>
          <a:p>
            <a:endParaRPr lang="zh-CN" altLang="en-US" sz="1350"/>
          </a:p>
        </p:txBody>
      </p:sp>
      <p:pic>
        <p:nvPicPr>
          <p:cNvPr id="5" name="图片 4" descr="C:\Users\fff\Desktop\yangben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4834" y="2278380"/>
            <a:ext cx="5830729" cy="20688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0636" y="4684871"/>
            <a:ext cx="453247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tips: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不通过是因为写的不够详细，审核复现太麻烦，没有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url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发现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xss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不收，教育和政府类，收的快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3.getshell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评的高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+mn-ea"/>
              </a:rPr>
              <a:t>1.2.3</a:t>
            </a:r>
            <a:r>
              <a:rPr lang="zh-CN" altLang="en-US" sz="3000" dirty="0">
                <a:solidFill>
                  <a:schemeClr val="bg1"/>
                </a:solidFill>
                <a:latin typeface="+mn-ea"/>
              </a:rPr>
              <a:t>、</a:t>
            </a:r>
            <a:r>
              <a:rPr kumimoji="1" lang="zh-CN" altLang="en-US" sz="3000" dirty="0">
                <a:solidFill>
                  <a:schemeClr val="bg1"/>
                </a:solidFill>
                <a:latin typeface="+mn-ea"/>
                <a:sym typeface="+mn-ea"/>
              </a:rPr>
              <a:t>汇总的结论</a:t>
            </a:r>
            <a:endParaRPr kumimoji="1" lang="zh-CN" altLang="en-US" sz="3000" dirty="0">
              <a:solidFill>
                <a:schemeClr val="bg1"/>
              </a:solidFill>
              <a:latin typeface="+mn-ea"/>
              <a:sym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tsrc(xss,csrf,信息泄露，威胁情报）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bsrc(xss,威胁情报，撞库）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asrc(xss,威胁情报）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jsrc(xss,注入，威胁情报）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csrc(xss,注入，命令执行，任意文件读取，crlf)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jjsrc(信息泄露）</a:t>
            </a:r>
            <a:endParaRPr lang="zh-CN" altLang="en-US" sz="2100">
              <a:solidFill>
                <a:schemeClr val="bg1"/>
              </a:solidFill>
              <a:latin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攒漏洞期，需要广度，比如统计2015年10大漏洞，2016年十大漏洞，</a:t>
            </a:r>
            <a:r>
              <a:rPr lang="en-US" altLang="zh-CN" sz="2100">
                <a:solidFill>
                  <a:schemeClr val="bg1"/>
                </a:solidFill>
                <a:latin typeface="+mn-ea"/>
                <a:sym typeface="+mn-ea"/>
              </a:rPr>
              <a:t>2017</a:t>
            </a:r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年十大漏洞，学习的漏洞越多，攻击面越大</a:t>
            </a:r>
            <a:endParaRPr lang="zh-CN" altLang="en-US" sz="2100">
              <a:solidFill>
                <a:schemeClr val="bg1"/>
              </a:solidFill>
              <a:latin typeface="+mn-ea"/>
              <a:sym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关注每年的各种安全大会（</a:t>
            </a:r>
            <a:r>
              <a:rPr lang="en-US" altLang="zh-CN" sz="2100">
                <a:solidFill>
                  <a:schemeClr val="bg1"/>
                </a:solidFill>
                <a:latin typeface="+mn-ea"/>
                <a:sym typeface="+mn-ea"/>
              </a:rPr>
              <a:t>isc,ssc,qcon,kcon),</a:t>
            </a:r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安全沙龙的输出文档学习前辈经验</a:t>
            </a:r>
            <a:r>
              <a:rPr lang="en-US" altLang="zh-CN" sz="2100">
                <a:solidFill>
                  <a:schemeClr val="bg1"/>
                </a:solidFill>
                <a:latin typeface="+mn-ea"/>
                <a:sym typeface="+mn-ea"/>
              </a:rPr>
              <a:t>)</a:t>
            </a:r>
            <a:endParaRPr lang="en-US" altLang="zh-CN" sz="2100">
              <a:solidFill>
                <a:schemeClr val="bg1"/>
              </a:solidFill>
              <a:latin typeface="+mn-ea"/>
              <a:sym typeface="+mn-ea"/>
            </a:endParaRPr>
          </a:p>
          <a:p>
            <a:r>
              <a:rPr lang="zh-CN" altLang="en-US" sz="2100">
                <a:solidFill>
                  <a:schemeClr val="bg1"/>
                </a:solidFill>
                <a:latin typeface="+mn-ea"/>
                <a:sym typeface="+mn-ea"/>
              </a:rPr>
              <a:t>耐心，细心，多种角度（程序员，运维，架构师）</a:t>
            </a:r>
            <a:endParaRPr lang="zh-CN" altLang="en-US" sz="2100">
              <a:solidFill>
                <a:schemeClr val="bg1"/>
              </a:solidFill>
              <a:latin typeface="+mn-ea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</a:rPr>
              <a:t>2</a:t>
            </a:r>
            <a:r>
              <a:rPr lang="zh-CN" altLang="en-US" sz="3000" dirty="0">
                <a:solidFill>
                  <a:schemeClr val="bg1"/>
                </a:solidFill>
              </a:rPr>
              <a:t>、</a:t>
            </a:r>
            <a:r>
              <a:rPr lang="zh-CN" altLang="en-US" sz="3000" dirty="0">
                <a:solidFill>
                  <a:schemeClr val="bg1"/>
                </a:solidFill>
                <a:latin typeface="+mj-ea"/>
                <a:sym typeface="+mn-ea"/>
              </a:rPr>
              <a:t>新时期的新玩法</a:t>
            </a:r>
            <a:endParaRPr lang="zh-CN" altLang="en-US" sz="3000" dirty="0">
              <a:solidFill>
                <a:schemeClr val="bg1"/>
              </a:solidFill>
              <a:latin typeface="+mj-ea"/>
              <a:sym typeface="+mn-ea"/>
            </a:endParaRPr>
          </a:p>
          <a:p>
            <a:r>
              <a:rPr lang="en-US" altLang="zh-CN" sz="2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100" dirty="0">
                <a:solidFill>
                  <a:schemeClr val="bg1"/>
                </a:solidFill>
              </a:rPr>
              <a:t>代码审计</a:t>
            </a:r>
            <a:endParaRPr lang="zh-CN" altLang="en-US" sz="2100" dirty="0">
              <a:solidFill>
                <a:schemeClr val="bg1"/>
              </a:solidFill>
            </a:endParaRPr>
          </a:p>
          <a:p>
            <a:r>
              <a:rPr lang="en-US" altLang="zh-CN" sz="21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100" dirty="0">
                <a:solidFill>
                  <a:schemeClr val="bg1"/>
                </a:solidFill>
              </a:rPr>
              <a:t>众测</a:t>
            </a:r>
            <a:endParaRPr lang="zh-CN" altLang="en-US" sz="2100" dirty="0">
              <a:solidFill>
                <a:schemeClr val="bg1"/>
              </a:solidFill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3.</a:t>
            </a:r>
            <a:r>
              <a:rPr lang="zh-CN" altLang="en-US" sz="21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传统漏洞没有了（更多是业务逻辑，越权，资源耗尽导致的拒绝服务，多个漏洞的组合拳</a:t>
            </a:r>
            <a:r>
              <a:rPr lang="en-US" altLang="zh-CN" sz="21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(xss+csrf))</a:t>
            </a:r>
            <a:endParaRPr lang="zh-CN" altLang="en-US" sz="2100" dirty="0">
              <a:solidFill>
                <a:schemeClr val="bg1"/>
              </a:solidFill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需要更深层的资产搜集（比如阿里</a:t>
            </a:r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18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周年，</a:t>
            </a:r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app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搜集）</a:t>
            </a:r>
            <a:endParaRPr lang="zh-CN" altLang="en-US" sz="2100" dirty="0">
              <a:solidFill>
                <a:schemeClr val="bg1"/>
              </a:solidFill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跟踪最新业务（京东</a:t>
            </a:r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618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之前，上线了京东保租业务，近期上线了京东房产）</a:t>
            </a:r>
            <a:endParaRPr lang="zh-CN" altLang="en-US" sz="2100" dirty="0">
              <a:solidFill>
                <a:schemeClr val="bg1"/>
              </a:solidFill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大数据分析（采集白帽子们提交的漏洞标题，分析挖洞行为）</a:t>
            </a:r>
            <a:endParaRPr lang="zh-CN" altLang="en-US" sz="21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7.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业务和漏洞威胁情报</a:t>
            </a:r>
            <a:endParaRPr lang="zh-CN" altLang="en-US" sz="21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8.app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漏洞挖掘</a:t>
            </a:r>
            <a:endParaRPr lang="zh-CN" altLang="en-US" sz="21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9.c/s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架构漏洞挖掘</a:t>
            </a:r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/lot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设备漏洞挖掘</a:t>
            </a:r>
            <a:endParaRPr lang="zh-CN" altLang="en-US" sz="21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10.hacker0ne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公开的漏洞姿势学习和</a:t>
            </a:r>
            <a:r>
              <a:rPr lang="en-US" altLang="zh-CN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twitter</a:t>
            </a:r>
            <a:r>
              <a:rPr lang="zh-CN" altLang="en-US" sz="21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上的分享</a:t>
            </a:r>
            <a:endParaRPr lang="zh-CN" altLang="en-US" sz="21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  <a:p>
            <a:endParaRPr lang="zh-CN" altLang="en-US"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1520" y="1419225"/>
            <a:ext cx="78133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</a:rPr>
              <a:t>2.1</a:t>
            </a:r>
            <a:r>
              <a:rPr lang="zh-CN" altLang="en-US" sz="3000">
                <a:solidFill>
                  <a:schemeClr val="bg1"/>
                </a:solidFill>
              </a:rPr>
              <a:t>、代码审计</a:t>
            </a:r>
            <a:endParaRPr lang="zh-CN" altLang="en-US" sz="30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  <a:p>
            <a:endParaRPr lang="zh-CN" altLang="en-US" sz="2100">
              <a:solidFill>
                <a:schemeClr val="bg1"/>
              </a:solidFill>
            </a:endParaRPr>
          </a:p>
        </p:txBody>
      </p:sp>
      <p:pic>
        <p:nvPicPr>
          <p:cNvPr id="3" name="图片 2" descr="TIM截图20171027164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299" y="2104549"/>
            <a:ext cx="7543800" cy="3546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演示</Application>
  <PresentationFormat>宽屏</PresentationFormat>
  <Paragraphs>188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再谈SRC漏洞挖掘</vt:lpstr>
      <vt:lpstr>简单VS复杂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zhb</dc:creator>
  <cp:lastModifiedBy>fff</cp:lastModifiedBy>
  <cp:revision>265</cp:revision>
  <dcterms:created xsi:type="dcterms:W3CDTF">2017-07-03T03:29:00Z</dcterms:created>
  <dcterms:modified xsi:type="dcterms:W3CDTF">2017-11-01T13:17:36Z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